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8" r:id="rId3"/>
    <p:sldId id="261" r:id="rId4"/>
    <p:sldId id="262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7D29A2-2118-4B74-915C-362E101D4C99}" type="datetimeFigureOut">
              <a:rPr lang="en-GB" smtClean="0"/>
              <a:t>17/10/2013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B62947-2E4D-4D5C-9CCF-4BF047DAD1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0921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7427209-1ADD-4D7E-9DBD-CBC2E2056804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21588-C828-4130-9915-0648A936FA7A}" type="datetimeFigureOut">
              <a:rPr lang="en-GB" smtClean="0"/>
              <a:t>17/10/2013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39CC9-099C-4895-926C-22F905392E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231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21588-C828-4130-9915-0648A936FA7A}" type="datetimeFigureOut">
              <a:rPr lang="en-GB" smtClean="0"/>
              <a:t>17/10/2013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39CC9-099C-4895-926C-22F905392E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8798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21588-C828-4130-9915-0648A936FA7A}" type="datetimeFigureOut">
              <a:rPr lang="en-GB" smtClean="0"/>
              <a:t>17/10/2013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39CC9-099C-4895-926C-22F905392E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2922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21588-C828-4130-9915-0648A936FA7A}" type="datetimeFigureOut">
              <a:rPr lang="en-GB" smtClean="0"/>
              <a:t>17/10/2013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39CC9-099C-4895-926C-22F905392E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4123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21588-C828-4130-9915-0648A936FA7A}" type="datetimeFigureOut">
              <a:rPr lang="en-GB" smtClean="0"/>
              <a:t>17/10/2013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39CC9-099C-4895-926C-22F905392E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2095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21588-C828-4130-9915-0648A936FA7A}" type="datetimeFigureOut">
              <a:rPr lang="en-GB" smtClean="0"/>
              <a:t>17/10/2013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39CC9-099C-4895-926C-22F905392E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0955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21588-C828-4130-9915-0648A936FA7A}" type="datetimeFigureOut">
              <a:rPr lang="en-GB" smtClean="0"/>
              <a:t>17/10/2013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39CC9-099C-4895-926C-22F905392E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184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21588-C828-4130-9915-0648A936FA7A}" type="datetimeFigureOut">
              <a:rPr lang="en-GB" smtClean="0"/>
              <a:t>17/10/2013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39CC9-099C-4895-926C-22F905392E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5262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21588-C828-4130-9915-0648A936FA7A}" type="datetimeFigureOut">
              <a:rPr lang="en-GB" smtClean="0"/>
              <a:t>17/10/2013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39CC9-099C-4895-926C-22F905392E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1273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21588-C828-4130-9915-0648A936FA7A}" type="datetimeFigureOut">
              <a:rPr lang="en-GB" smtClean="0"/>
              <a:t>17/10/2013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39CC9-099C-4895-926C-22F905392E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8190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21588-C828-4130-9915-0648A936FA7A}" type="datetimeFigureOut">
              <a:rPr lang="en-GB" smtClean="0"/>
              <a:t>17/10/2013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39CC9-099C-4895-926C-22F905392E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0404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21588-C828-4130-9915-0648A936FA7A}" type="datetimeFigureOut">
              <a:rPr lang="en-GB" smtClean="0"/>
              <a:t>17/10/2013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839CC9-099C-4895-926C-22F905392E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9057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careersengland.org.uk/quality.php?page=consortium-board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reersengland.org.uk/quality.php?page=introduction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772400" cy="2520279"/>
          </a:xfrm>
          <a:solidFill>
            <a:srgbClr val="92D050"/>
          </a:solidFill>
        </p:spPr>
        <p:txBody>
          <a:bodyPr>
            <a:normAutofit fontScale="90000"/>
          </a:bodyPr>
          <a:lstStyle/>
          <a:p>
            <a:r>
              <a:rPr lang="en-GB" altLang="en-US" b="1" dirty="0" smtClean="0">
                <a:solidFill>
                  <a:srgbClr val="0078C2"/>
                </a:solidFill>
                <a:latin typeface="Arial" charset="0"/>
              </a:rPr>
              <a:t/>
            </a:r>
            <a:br>
              <a:rPr lang="en-GB" altLang="en-US" b="1" dirty="0" smtClean="0">
                <a:solidFill>
                  <a:srgbClr val="0078C2"/>
                </a:solidFill>
                <a:latin typeface="Arial" charset="0"/>
              </a:rPr>
            </a:br>
            <a:r>
              <a:rPr lang="en-GB" altLang="en-US" b="1" dirty="0" smtClean="0">
                <a:solidFill>
                  <a:srgbClr val="0078C2"/>
                </a:solidFill>
                <a:latin typeface="Arial" charset="0"/>
              </a:rPr>
              <a:t/>
            </a:r>
            <a:br>
              <a:rPr lang="en-GB" altLang="en-US" b="1" dirty="0" smtClean="0">
                <a:solidFill>
                  <a:srgbClr val="0078C2"/>
                </a:solidFill>
                <a:latin typeface="Arial" charset="0"/>
              </a:rPr>
            </a:br>
            <a:r>
              <a:rPr lang="en-GB" altLang="en-US" sz="2700" b="1" dirty="0" smtClean="0">
                <a:solidFill>
                  <a:srgbClr val="0078C2"/>
                </a:solidFill>
                <a:latin typeface="Arial" charset="0"/>
              </a:rPr>
              <a:t>THE CAREERS PROFESSION </a:t>
            </a:r>
            <a:br>
              <a:rPr lang="en-GB" altLang="en-US" sz="2700" b="1" dirty="0" smtClean="0">
                <a:solidFill>
                  <a:srgbClr val="0078C2"/>
                </a:solidFill>
                <a:latin typeface="Arial" charset="0"/>
              </a:rPr>
            </a:br>
            <a:r>
              <a:rPr lang="en-GB" altLang="en-US" sz="2700" b="1" dirty="0" smtClean="0">
                <a:solidFill>
                  <a:srgbClr val="0078C2"/>
                </a:solidFill>
                <a:latin typeface="Arial" charset="0"/>
              </a:rPr>
              <a:t>TASK FORCE</a:t>
            </a:r>
            <a:br>
              <a:rPr lang="en-GB" altLang="en-US" sz="2700" b="1" dirty="0" smtClean="0">
                <a:solidFill>
                  <a:srgbClr val="0078C2"/>
                </a:solidFill>
                <a:latin typeface="Arial" charset="0"/>
              </a:rPr>
            </a:br>
            <a:r>
              <a:rPr lang="en-GB" altLang="en-US" sz="2700" b="1" dirty="0" smtClean="0">
                <a:solidFill>
                  <a:srgbClr val="0078C2"/>
                </a:solidFill>
                <a:latin typeface="Arial" charset="0"/>
              </a:rPr>
              <a:t>chaired by Dame Ruth Silver</a:t>
            </a:r>
            <a:r>
              <a:rPr lang="en-GB" altLang="en-US" sz="2700" b="1" dirty="0" smtClean="0">
                <a:solidFill>
                  <a:srgbClr val="0078C2"/>
                </a:solidFill>
                <a:latin typeface="Arial" charset="0"/>
              </a:rPr>
              <a:t/>
            </a:r>
            <a:br>
              <a:rPr lang="en-GB" altLang="en-US" sz="2700" b="1" dirty="0" smtClean="0">
                <a:solidFill>
                  <a:srgbClr val="0078C2"/>
                </a:solidFill>
                <a:latin typeface="Arial" charset="0"/>
              </a:rPr>
            </a:br>
            <a:r>
              <a:rPr lang="en-GB" altLang="en-US" sz="2700" b="1" dirty="0" smtClean="0">
                <a:solidFill>
                  <a:srgbClr val="0078C2"/>
                </a:solidFill>
                <a:latin typeface="Arial" charset="0"/>
              </a:rPr>
              <a:t>October 2010 </a:t>
            </a:r>
            <a:br>
              <a:rPr lang="en-GB" altLang="en-US" sz="2700" b="1" dirty="0" smtClean="0">
                <a:solidFill>
                  <a:srgbClr val="0078C2"/>
                </a:solidFill>
                <a:latin typeface="Arial" charset="0"/>
              </a:rPr>
            </a:br>
            <a:r>
              <a:rPr lang="en-GB" altLang="en-US" sz="2700" b="1" dirty="0" smtClean="0">
                <a:solidFill>
                  <a:srgbClr val="0078C2"/>
                </a:solidFill>
                <a:latin typeface="Arial" charset="0"/>
              </a:rPr>
              <a:t>“Towards a strong careers profession”</a:t>
            </a:r>
            <a:br>
              <a:rPr lang="en-GB" altLang="en-US" sz="2700" b="1" dirty="0" smtClean="0">
                <a:solidFill>
                  <a:srgbClr val="0078C2"/>
                </a:solidFill>
                <a:latin typeface="Arial" charset="0"/>
              </a:rPr>
            </a:br>
            <a:r>
              <a:rPr lang="en-GB" altLang="en-US" sz="1600" b="1" dirty="0" smtClean="0">
                <a:solidFill>
                  <a:srgbClr val="0078C2"/>
                </a:solidFill>
                <a:latin typeface="Arial" charset="0"/>
              </a:rPr>
              <a:t>http://webarchive.nationalarchives.gov.uk/20130401151715/https://www.education.gov.uk/publications/eOrderingDownload/CPTF%20-%20External%20Report.pdf</a:t>
            </a:r>
            <a:br>
              <a:rPr lang="en-GB" altLang="en-US" sz="1600" b="1" dirty="0" smtClean="0">
                <a:solidFill>
                  <a:srgbClr val="0078C2"/>
                </a:solidFill>
                <a:latin typeface="Arial" charset="0"/>
              </a:rPr>
            </a:br>
            <a:r>
              <a:rPr lang="en-GB" altLang="en-US" b="1" dirty="0" smtClean="0">
                <a:solidFill>
                  <a:srgbClr val="0078C2"/>
                </a:solidFill>
                <a:latin typeface="Arial" charset="0"/>
              </a:rPr>
              <a:t/>
            </a:r>
            <a:br>
              <a:rPr lang="en-GB" altLang="en-US" b="1" dirty="0" smtClean="0">
                <a:solidFill>
                  <a:srgbClr val="0078C2"/>
                </a:solidFill>
                <a:latin typeface="Arial" charset="0"/>
              </a:rPr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504" y="3140968"/>
            <a:ext cx="8856984" cy="3600400"/>
          </a:xfrm>
        </p:spPr>
        <p:txBody>
          <a:bodyPr>
            <a:normAutofit fontScale="25000" lnSpcReduction="20000"/>
          </a:bodyPr>
          <a:lstStyle/>
          <a:p>
            <a:endParaRPr lang="en-GB" altLang="en-US" b="1" dirty="0" smtClean="0">
              <a:solidFill>
                <a:srgbClr val="0078C2"/>
              </a:solidFill>
              <a:latin typeface="Arial" charset="0"/>
            </a:endParaRPr>
          </a:p>
          <a:p>
            <a:endParaRPr lang="en-GB" altLang="en-US" b="1" dirty="0" smtClean="0">
              <a:solidFill>
                <a:srgbClr val="0078C2"/>
              </a:solidFill>
              <a:latin typeface="Arial" charset="0"/>
            </a:endParaRPr>
          </a:p>
          <a:p>
            <a:r>
              <a:rPr lang="en-GB" altLang="en-US" sz="9600" b="1" dirty="0" smtClean="0">
                <a:solidFill>
                  <a:srgbClr val="0078C2"/>
                </a:solidFill>
                <a:latin typeface="Arial" charset="0"/>
              </a:rPr>
              <a:t>Recommendation </a:t>
            </a:r>
            <a:r>
              <a:rPr lang="en-GB" altLang="en-US" sz="9600" b="1" dirty="0">
                <a:solidFill>
                  <a:srgbClr val="0078C2"/>
                </a:solidFill>
                <a:latin typeface="Arial" charset="0"/>
              </a:rPr>
              <a:t>10: </a:t>
            </a:r>
            <a:endParaRPr lang="en-GB" altLang="en-US" sz="9600" b="1" dirty="0" smtClean="0">
              <a:solidFill>
                <a:srgbClr val="0078C2"/>
              </a:solidFill>
              <a:latin typeface="Arial" charset="0"/>
            </a:endParaRPr>
          </a:p>
          <a:p>
            <a:r>
              <a:rPr lang="en-GB" altLang="en-US" sz="9600" b="1" dirty="0" smtClean="0">
                <a:solidFill>
                  <a:srgbClr val="000000"/>
                </a:solidFill>
                <a:latin typeface="Arial" charset="0"/>
              </a:rPr>
              <a:t>The </a:t>
            </a:r>
            <a:r>
              <a:rPr lang="en-GB" altLang="en-US" sz="9600" b="1" dirty="0">
                <a:solidFill>
                  <a:srgbClr val="000000"/>
                </a:solidFill>
                <a:latin typeface="Arial" charset="0"/>
              </a:rPr>
              <a:t>Task Force recommends that an </a:t>
            </a:r>
            <a:endParaRPr lang="en-GB" altLang="en-US" sz="9600" b="1" dirty="0" smtClean="0">
              <a:solidFill>
                <a:srgbClr val="000000"/>
              </a:solidFill>
              <a:latin typeface="Arial" charset="0"/>
            </a:endParaRPr>
          </a:p>
          <a:p>
            <a:r>
              <a:rPr lang="en-GB" altLang="en-US" sz="9600" b="1" dirty="0" smtClean="0">
                <a:solidFill>
                  <a:srgbClr val="00B050"/>
                </a:solidFill>
                <a:latin typeface="Arial" charset="0"/>
              </a:rPr>
              <a:t>overarching </a:t>
            </a:r>
            <a:r>
              <a:rPr lang="en-GB" altLang="en-US" sz="9600" b="1" dirty="0">
                <a:solidFill>
                  <a:srgbClr val="00B050"/>
                </a:solidFill>
                <a:latin typeface="Arial" charset="0"/>
              </a:rPr>
              <a:t>national kite mark </a:t>
            </a:r>
            <a:endParaRPr lang="en-GB" altLang="en-US" sz="9600" b="1" dirty="0" smtClean="0">
              <a:solidFill>
                <a:srgbClr val="00B050"/>
              </a:solidFill>
              <a:latin typeface="Arial" charset="0"/>
            </a:endParaRPr>
          </a:p>
          <a:p>
            <a:r>
              <a:rPr lang="en-GB" altLang="en-US" sz="9600" b="1" dirty="0" smtClean="0">
                <a:solidFill>
                  <a:srgbClr val="00B050"/>
                </a:solidFill>
                <a:latin typeface="Arial" charset="0"/>
              </a:rPr>
              <a:t>should </a:t>
            </a:r>
            <a:r>
              <a:rPr lang="en-GB" altLang="en-US" sz="9600" b="1" dirty="0">
                <a:solidFill>
                  <a:srgbClr val="00B050"/>
                </a:solidFill>
                <a:latin typeface="Arial" charset="0"/>
              </a:rPr>
              <a:t>be established </a:t>
            </a:r>
            <a:endParaRPr lang="en-GB" altLang="en-US" sz="9600" b="1" dirty="0" smtClean="0">
              <a:solidFill>
                <a:srgbClr val="00B050"/>
              </a:solidFill>
              <a:latin typeface="Arial" charset="0"/>
            </a:endParaRPr>
          </a:p>
          <a:p>
            <a:r>
              <a:rPr lang="en-GB" altLang="en-US" sz="9600" b="1" dirty="0" smtClean="0">
                <a:solidFill>
                  <a:srgbClr val="00B050"/>
                </a:solidFill>
                <a:latin typeface="Arial" charset="0"/>
              </a:rPr>
              <a:t>to </a:t>
            </a:r>
            <a:r>
              <a:rPr lang="en-GB" altLang="en-US" sz="9600" b="1" dirty="0">
                <a:solidFill>
                  <a:srgbClr val="00B050"/>
                </a:solidFill>
                <a:latin typeface="Arial" charset="0"/>
              </a:rPr>
              <a:t>validate the different </a:t>
            </a:r>
            <a:endParaRPr lang="en-GB" altLang="en-US" sz="9600" b="1" dirty="0" smtClean="0">
              <a:solidFill>
                <a:srgbClr val="00B050"/>
              </a:solidFill>
              <a:latin typeface="Arial" charset="0"/>
            </a:endParaRPr>
          </a:p>
          <a:p>
            <a:r>
              <a:rPr lang="en-GB" altLang="en-US" sz="9600" b="1" dirty="0" smtClean="0">
                <a:solidFill>
                  <a:srgbClr val="00B050"/>
                </a:solidFill>
                <a:latin typeface="Arial" charset="0"/>
              </a:rPr>
              <a:t>CEIAG </a:t>
            </a:r>
            <a:r>
              <a:rPr lang="en-GB" altLang="en-US" sz="9600" b="1" dirty="0">
                <a:solidFill>
                  <a:srgbClr val="00B050"/>
                </a:solidFill>
                <a:latin typeface="Arial" charset="0"/>
              </a:rPr>
              <a:t>quality awards </a:t>
            </a:r>
            <a:endParaRPr lang="en-GB" altLang="en-US" sz="9600" b="1" dirty="0" smtClean="0">
              <a:solidFill>
                <a:srgbClr val="00B050"/>
              </a:solidFill>
              <a:latin typeface="Arial" charset="0"/>
            </a:endParaRPr>
          </a:p>
          <a:p>
            <a:r>
              <a:rPr lang="en-GB" altLang="en-US" sz="9600" b="1" dirty="0" smtClean="0">
                <a:solidFill>
                  <a:srgbClr val="000000"/>
                </a:solidFill>
                <a:latin typeface="Arial" charset="0"/>
              </a:rPr>
              <a:t>for </a:t>
            </a:r>
            <a:r>
              <a:rPr lang="en-GB" altLang="en-US" sz="9600" b="1" dirty="0">
                <a:solidFill>
                  <a:srgbClr val="000000"/>
                </a:solidFill>
                <a:latin typeface="Arial" charset="0"/>
              </a:rPr>
              <a:t>schools, colleges </a:t>
            </a:r>
            <a:endParaRPr lang="en-GB" altLang="en-US" sz="9600" b="1" dirty="0" smtClean="0">
              <a:solidFill>
                <a:srgbClr val="000000"/>
              </a:solidFill>
              <a:latin typeface="Arial" charset="0"/>
            </a:endParaRPr>
          </a:p>
          <a:p>
            <a:r>
              <a:rPr lang="en-GB" altLang="en-US" sz="9600" b="1" dirty="0" smtClean="0">
                <a:solidFill>
                  <a:srgbClr val="000000"/>
                </a:solidFill>
                <a:latin typeface="Arial" charset="0"/>
              </a:rPr>
              <a:t>and </a:t>
            </a:r>
            <a:r>
              <a:rPr lang="en-GB" altLang="en-US" sz="9600" b="1" dirty="0">
                <a:solidFill>
                  <a:srgbClr val="000000"/>
                </a:solidFill>
                <a:latin typeface="Arial" charset="0"/>
              </a:rPr>
              <a:t>work-based learning providers</a:t>
            </a:r>
            <a:r>
              <a:rPr lang="en-GB" altLang="en-US" sz="6000" b="1" dirty="0">
                <a:solidFill>
                  <a:srgbClr val="000000"/>
                </a:solidFill>
                <a:latin typeface="Arial" charset="0"/>
              </a:rPr>
              <a:t>.</a:t>
            </a:r>
          </a:p>
          <a:p>
            <a:endParaRPr lang="en-GB" sz="4500" dirty="0"/>
          </a:p>
        </p:txBody>
      </p:sp>
    </p:spTree>
    <p:extLst>
      <p:ext uri="{BB962C8B-B14F-4D97-AF65-F5344CB8AC3E}">
        <p14:creationId xmlns:p14="http://schemas.microsoft.com/office/powerpoint/2010/main" val="733396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591" y="1591"/>
            <a:ext cx="9140827" cy="6854827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5"/>
          <p:cNvPicPr>
            <a:picLocks noChangeAspect="1"/>
          </p:cNvPicPr>
          <p:nvPr/>
        </p:nvPicPr>
        <p:blipFill>
          <a:blip r:embed="rId3"/>
          <a:srcRect l="4252" t="24943" r="6657" b="24943"/>
          <a:stretch>
            <a:fillRect/>
          </a:stretch>
        </p:blipFill>
        <p:spPr>
          <a:xfrm>
            <a:off x="-108520" y="260648"/>
            <a:ext cx="9126534" cy="215458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Rectangle 3"/>
          <p:cNvSpPr/>
          <p:nvPr/>
        </p:nvSpPr>
        <p:spPr>
          <a:xfrm>
            <a:off x="1591" y="2060848"/>
            <a:ext cx="9016423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altLang="en-US" b="1" dirty="0" smtClean="0">
              <a:cs typeface="Times New Roman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altLang="en-US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NATIONAL VALIDATION FOR ENGLAND’S DEDICATED CEIAG QUALITY AWARDS w</a:t>
            </a:r>
            <a:r>
              <a:rPr lang="en-US" altLang="en-US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hich accredit the FOUR components of CEIAG</a:t>
            </a:r>
          </a:p>
          <a:p>
            <a:pPr marL="3028950" lvl="6" indent="-285750">
              <a:buFont typeface="Arial" panose="020B0604020202020204" pitchFamily="34" charset="0"/>
              <a:buChar char="•"/>
            </a:pPr>
            <a:r>
              <a:rPr lang="en-US" altLang="en-US" sz="20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Careers Education</a:t>
            </a:r>
          </a:p>
          <a:p>
            <a:pPr marL="3028950" lvl="6" indent="-285750">
              <a:buFont typeface="Arial" panose="020B0604020202020204" pitchFamily="34" charset="0"/>
              <a:buChar char="•"/>
            </a:pPr>
            <a:r>
              <a:rPr lang="en-US" altLang="en-US" sz="20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Careers Information</a:t>
            </a:r>
          </a:p>
          <a:p>
            <a:pPr marL="3028950" lvl="6" indent="-285750">
              <a:buFont typeface="Arial" panose="020B0604020202020204" pitchFamily="34" charset="0"/>
              <a:buChar char="•"/>
            </a:pPr>
            <a:r>
              <a:rPr lang="en-US" altLang="en-US" sz="20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Careers Advice &amp;</a:t>
            </a:r>
          </a:p>
          <a:p>
            <a:pPr marL="3028950" lvl="6" indent="-285750">
              <a:buFont typeface="Arial" panose="020B0604020202020204" pitchFamily="34" charset="0"/>
              <a:buChar char="•"/>
            </a:pPr>
            <a:r>
              <a:rPr lang="en-US" altLang="en-US" sz="20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Careers Guidance</a:t>
            </a:r>
          </a:p>
          <a:p>
            <a:endParaRPr lang="en-US" altLang="en-US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AutoNum type="arabicPeriod" startAt="2"/>
            </a:pPr>
            <a:r>
              <a:rPr lang="en-US" altLang="en-US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Overseen by the QUALITY IN CAREERS CONSORTIUM BOARD </a:t>
            </a:r>
          </a:p>
          <a:p>
            <a:endParaRPr lang="en-US" altLang="en-US" sz="20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Established in January 2012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Initially chaired by Dame Ruth Silver, now by Dr</a:t>
            </a:r>
            <a:r>
              <a:rPr lang="en-US" alt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Barrie Hopson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Details of who serves on the Board and of the National Validation team are on the QiCS section of the Careers England website </a:t>
            </a:r>
          </a:p>
          <a:p>
            <a:pPr algn="ctr"/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http://www.careersengland.org.uk/quality.php?page=consortium-board</a:t>
            </a:r>
            <a:endParaRPr lang="en-US" altLang="en-US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en-US" b="1" dirty="0" smtClean="0">
              <a:cs typeface="Times New Roman" pitchFamily="18" charset="0"/>
            </a:endParaRPr>
          </a:p>
          <a:p>
            <a:endParaRPr lang="en-US" altLang="en-US" b="1" dirty="0" smtClean="0">
              <a:cs typeface="Times New Roman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en-US" b="1" dirty="0">
              <a:cs typeface="Times New Roman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en-US" b="1" dirty="0" smtClean="0">
              <a:cs typeface="Times New Roman" pitchFamily="18" charset="0"/>
            </a:endParaRPr>
          </a:p>
          <a:p>
            <a:endParaRPr lang="en-US" altLang="en-US" b="1" dirty="0" smtClean="0">
              <a:cs typeface="Times New Roman" pitchFamily="18" charset="0"/>
            </a:endParaRPr>
          </a:p>
          <a:p>
            <a:endParaRPr lang="en-US" altLang="en-US" b="1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97176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DEDICATED </a:t>
            </a:r>
            <a:r>
              <a:rPr lang="en-GB" b="1" dirty="0" smtClean="0">
                <a:solidFill>
                  <a:srgbClr val="006600"/>
                </a:solidFill>
              </a:rPr>
              <a:t>CEIAG</a:t>
            </a:r>
            <a:r>
              <a:rPr lang="en-GB" dirty="0" smtClean="0"/>
              <a:t> </a:t>
            </a:r>
            <a:r>
              <a:rPr lang="en-GB" dirty="0" smtClean="0">
                <a:solidFill>
                  <a:srgbClr val="006600"/>
                </a:solidFill>
              </a:rPr>
              <a:t>QUALITY AWARDS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997450"/>
          </a:xfrm>
        </p:spPr>
        <p:txBody>
          <a:bodyPr rtlCol="0">
            <a:normAutofit fontScale="850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b="1" dirty="0" smtClean="0">
                <a:solidFill>
                  <a:srgbClr val="00B050"/>
                </a:solidFill>
              </a:rPr>
              <a:t>12 Awards </a:t>
            </a:r>
            <a:r>
              <a:rPr lang="en-GB" b="1" dirty="0" smtClean="0">
                <a:solidFill>
                  <a:srgbClr val="00B050"/>
                </a:solidFill>
              </a:rPr>
              <a:t>now promote </a:t>
            </a:r>
            <a:r>
              <a:rPr lang="en-GB" b="1" dirty="0" smtClean="0">
                <a:solidFill>
                  <a:srgbClr val="00B050"/>
                </a:solidFill>
              </a:rPr>
              <a:t>&amp; support ALL 4 components of good quality CEIAG in schools &amp; colleges </a:t>
            </a:r>
          </a:p>
          <a:p>
            <a:pPr lvl="2">
              <a:defRPr/>
            </a:pPr>
            <a:r>
              <a:rPr lang="en-GB" b="1" dirty="0" smtClean="0"/>
              <a:t>e.g. INVESTOR IN CAREERS = widely across the country </a:t>
            </a:r>
          </a:p>
          <a:p>
            <a:pPr lvl="2">
              <a:defRPr/>
            </a:pPr>
            <a:r>
              <a:rPr lang="en-GB" b="1" dirty="0">
                <a:solidFill>
                  <a:srgbClr val="00B050"/>
                </a:solidFill>
              </a:rPr>
              <a:t>e</a:t>
            </a:r>
            <a:r>
              <a:rPr lang="en-GB" b="1" dirty="0" smtClean="0">
                <a:solidFill>
                  <a:srgbClr val="00B050"/>
                </a:solidFill>
              </a:rPr>
              <a:t>.g. </a:t>
            </a:r>
            <a:r>
              <a:rPr lang="en-GB" b="1" dirty="0" smtClean="0">
                <a:solidFill>
                  <a:srgbClr val="00B050"/>
                </a:solidFill>
              </a:rPr>
              <a:t>CAREER MARK &amp; INSPIRING IAG = strong regional presence and </a:t>
            </a:r>
            <a:r>
              <a:rPr lang="en-GB" b="1" dirty="0" smtClean="0">
                <a:solidFill>
                  <a:srgbClr val="00B050"/>
                </a:solidFill>
              </a:rPr>
              <a:t>expanding into other areas</a:t>
            </a:r>
            <a:endParaRPr lang="en-GB" b="1" dirty="0" smtClean="0">
              <a:solidFill>
                <a:srgbClr val="00B050"/>
              </a:solidFill>
            </a:endParaRPr>
          </a:p>
          <a:p>
            <a:pPr lvl="2">
              <a:defRPr/>
            </a:pPr>
            <a:r>
              <a:rPr lang="en-GB" b="1" dirty="0" smtClean="0"/>
              <a:t>The other 9 are </a:t>
            </a:r>
            <a:r>
              <a:rPr lang="en-GB" b="1" dirty="0" smtClean="0"/>
              <a:t>currently specific to particular LA areas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4800" b="1" dirty="0" smtClean="0">
                <a:solidFill>
                  <a:srgbClr val="00B050"/>
                </a:solidFill>
              </a:rPr>
              <a:t>OVER 1100 </a:t>
            </a:r>
            <a:r>
              <a:rPr lang="en-GB" b="1" dirty="0" smtClean="0">
                <a:solidFill>
                  <a:srgbClr val="00B050"/>
                </a:solidFill>
              </a:rPr>
              <a:t>SCHOOLS/COLLEGES </a:t>
            </a:r>
            <a:r>
              <a:rPr lang="en-GB" b="1" dirty="0" smtClean="0">
                <a:solidFill>
                  <a:srgbClr val="00B050"/>
                </a:solidFill>
              </a:rPr>
              <a:t>across England already hold or are working towards one of these dedicated CEIAG quality </a:t>
            </a:r>
            <a:r>
              <a:rPr lang="en-GB" b="1" dirty="0" smtClean="0">
                <a:solidFill>
                  <a:srgbClr val="00B050"/>
                </a:solidFill>
              </a:rPr>
              <a:t>awards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b="1" dirty="0" smtClean="0"/>
              <a:t>Details of all 12 Awards = available on Careers England website </a:t>
            </a:r>
            <a:r>
              <a:rPr lang="en-GB" b="1" dirty="0" smtClean="0"/>
              <a:t>with direct e-mail links to each</a:t>
            </a:r>
          </a:p>
          <a:p>
            <a:pPr marL="0" indent="0" algn="ctr">
              <a:buNone/>
              <a:defRPr/>
            </a:pPr>
            <a:r>
              <a:rPr lang="en-GB" sz="2800" b="1" dirty="0">
                <a:solidFill>
                  <a:srgbClr val="00B050"/>
                </a:solidFill>
                <a:hlinkClick r:id="rId3"/>
              </a:rPr>
              <a:t>http://www.careersengland.org.uk/quality.php?page=introduction</a:t>
            </a:r>
            <a:endParaRPr lang="en-GB" sz="2800" b="1" dirty="0">
              <a:solidFill>
                <a:srgbClr val="00B05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60565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591" y="1591"/>
            <a:ext cx="9140827" cy="6854827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5"/>
          <p:cNvPicPr>
            <a:picLocks noChangeAspect="1"/>
          </p:cNvPicPr>
          <p:nvPr/>
        </p:nvPicPr>
        <p:blipFill>
          <a:blip r:embed="rId3"/>
          <a:srcRect l="4252" t="24943" r="6657" b="24943"/>
          <a:stretch>
            <a:fillRect/>
          </a:stretch>
        </p:blipFill>
        <p:spPr>
          <a:xfrm>
            <a:off x="-108520" y="260648"/>
            <a:ext cx="9126534" cy="215458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Rectangle 3"/>
          <p:cNvSpPr/>
          <p:nvPr/>
        </p:nvSpPr>
        <p:spPr>
          <a:xfrm>
            <a:off x="1591" y="2060848"/>
            <a:ext cx="9016423" cy="68941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altLang="en-US" b="1" dirty="0" smtClean="0">
              <a:cs typeface="Times New Roman" pitchFamily="18" charset="0"/>
            </a:endParaRPr>
          </a:p>
          <a:p>
            <a:pPr algn="ctr"/>
            <a:r>
              <a:rPr lang="en-US" altLang="en-US" sz="2400" b="1" dirty="0" smtClean="0">
                <a:solidFill>
                  <a:srgbClr val="002060"/>
                </a:solidFill>
                <a:cs typeface="Times New Roman" pitchFamily="18" charset="0"/>
              </a:rPr>
              <a:t>SIX CEIAG QUALITY AWARD providers have met the 16 National Validation criteria and are today to receive their </a:t>
            </a:r>
          </a:p>
          <a:p>
            <a:pPr algn="ctr"/>
            <a:r>
              <a:rPr lang="en-US" altLang="en-US" sz="2400" b="1" i="1" dirty="0" smtClean="0">
                <a:solidFill>
                  <a:srgbClr val="00B050"/>
                </a:solidFill>
                <a:cs typeface="Times New Roman" pitchFamily="18" charset="0"/>
              </a:rPr>
              <a:t>QUALITY IN CAREERS STANDARD </a:t>
            </a:r>
            <a:r>
              <a:rPr lang="en-US" altLang="en-US" sz="2400" b="1" dirty="0" smtClean="0">
                <a:solidFill>
                  <a:srgbClr val="002060"/>
                </a:solidFill>
                <a:cs typeface="Times New Roman" pitchFamily="18" charset="0"/>
              </a:rPr>
              <a:t>certificates:</a:t>
            </a:r>
          </a:p>
          <a:p>
            <a:endParaRPr lang="en-US" altLang="en-US" sz="2800" b="1" dirty="0" smtClean="0">
              <a:solidFill>
                <a:srgbClr val="002060"/>
              </a:solidFill>
              <a:cs typeface="Times New Roman" pitchFamily="18" charset="0"/>
            </a:endParaRPr>
          </a:p>
          <a:p>
            <a:pPr marL="2628900" lvl="5" indent="-342900">
              <a:buFont typeface="+mj-lt"/>
              <a:buAutoNum type="arabicPeriod"/>
            </a:pPr>
            <a:r>
              <a:rPr lang="en-US" altLang="en-US" sz="2800" b="1" dirty="0" smtClean="0">
                <a:cs typeface="Times New Roman" pitchFamily="18" charset="0"/>
              </a:rPr>
              <a:t>C &amp; K Careers Quality Standard</a:t>
            </a:r>
          </a:p>
          <a:p>
            <a:pPr marL="2628900" lvl="5" indent="-342900">
              <a:buFont typeface="+mj-lt"/>
              <a:buAutoNum type="arabicPeriod"/>
            </a:pPr>
            <a:r>
              <a:rPr lang="en-US" altLang="en-US" sz="2800" b="1" dirty="0" smtClean="0">
                <a:cs typeface="Times New Roman" pitchFamily="18" charset="0"/>
              </a:rPr>
              <a:t>Career Mark</a:t>
            </a:r>
          </a:p>
          <a:p>
            <a:pPr marL="2628900" lvl="5" indent="-342900">
              <a:buFont typeface="+mj-lt"/>
              <a:buAutoNum type="arabicPeriod"/>
            </a:pPr>
            <a:r>
              <a:rPr lang="en-US" altLang="en-US" sz="2800" b="1" dirty="0" smtClean="0">
                <a:cs typeface="Times New Roman" pitchFamily="18" charset="0"/>
              </a:rPr>
              <a:t>Inspiring IAG</a:t>
            </a:r>
          </a:p>
          <a:p>
            <a:pPr marL="2628900" lvl="5" indent="-342900">
              <a:buFont typeface="+mj-lt"/>
              <a:buAutoNum type="arabicPeriod"/>
            </a:pPr>
            <a:r>
              <a:rPr lang="en-US" altLang="en-US" sz="2800" b="1" dirty="0" smtClean="0">
                <a:cs typeface="Times New Roman" pitchFamily="18" charset="0"/>
              </a:rPr>
              <a:t>Investor in Careers</a:t>
            </a:r>
          </a:p>
          <a:p>
            <a:pPr marL="2628900" lvl="5" indent="-342900">
              <a:buFont typeface="+mj-lt"/>
              <a:buAutoNum type="arabicPeriod"/>
            </a:pPr>
            <a:r>
              <a:rPr lang="en-US" altLang="en-US" sz="2800" b="1" dirty="0" smtClean="0">
                <a:cs typeface="Times New Roman" pitchFamily="18" charset="0"/>
              </a:rPr>
              <a:t>Quality Award in CEIAG (Prospects)</a:t>
            </a:r>
          </a:p>
          <a:p>
            <a:pPr marL="2628900" lvl="5" indent="-342900">
              <a:buFont typeface="+mj-lt"/>
              <a:buAutoNum type="arabicPeriod"/>
            </a:pPr>
            <a:r>
              <a:rPr lang="en-US" altLang="en-US" sz="2800" b="1" dirty="0" smtClean="0">
                <a:cs typeface="Times New Roman" pitchFamily="18" charset="0"/>
              </a:rPr>
              <a:t>Recognition of Quality Award for CEIAG</a:t>
            </a:r>
          </a:p>
          <a:p>
            <a:endParaRPr lang="en-US" altLang="en-US" b="1" dirty="0" smtClean="0">
              <a:cs typeface="Times New Roman" pitchFamily="18" charset="0"/>
            </a:endParaRPr>
          </a:p>
          <a:p>
            <a:pPr marL="342900" indent="-342900">
              <a:buFont typeface="+mj-lt"/>
              <a:buAutoNum type="arabicPeriod"/>
            </a:pPr>
            <a:endParaRPr lang="en-US" altLang="en-US" b="1" dirty="0" smtClean="0">
              <a:cs typeface="Times New Roman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en-US" b="1" dirty="0" smtClean="0">
              <a:cs typeface="Times New Roman" pitchFamily="18" charset="0"/>
            </a:endParaRPr>
          </a:p>
          <a:p>
            <a:endParaRPr lang="en-US" altLang="en-US" b="1" dirty="0" smtClean="0">
              <a:cs typeface="Times New Roman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en-US" b="1" dirty="0">
              <a:cs typeface="Times New Roman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en-US" b="1" dirty="0" smtClean="0">
              <a:cs typeface="Times New Roman" pitchFamily="18" charset="0"/>
            </a:endParaRPr>
          </a:p>
          <a:p>
            <a:endParaRPr lang="en-US" altLang="en-US" b="1" dirty="0" smtClean="0">
              <a:cs typeface="Times New Roman" pitchFamily="18" charset="0"/>
            </a:endParaRPr>
          </a:p>
          <a:p>
            <a:endParaRPr lang="en-US" altLang="en-US" b="1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76435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253</Words>
  <Application>Microsoft Office PowerPoint</Application>
  <PresentationFormat>On-screen Show (4:3)</PresentationFormat>
  <Paragraphs>53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  THE CAREERS PROFESSION  TASK FORCE chaired by Dame Ruth Silver October 2010  “Towards a strong careers profession” http://webarchive.nationalarchives.gov.uk/20130401151715/https://www.education.gov.uk/publications/eOrderingDownload/CPTF%20-%20External%20Report.pdf  </vt:lpstr>
      <vt:lpstr>PowerPoint Presentation</vt:lpstr>
      <vt:lpstr>DEDICATED CEIAG QUALITY AWARDS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CAREERS PROFESSION TASK FORCE </dc:title>
  <dc:creator>Paul</dc:creator>
  <cp:lastModifiedBy>Paul</cp:lastModifiedBy>
  <cp:revision>7</cp:revision>
  <dcterms:created xsi:type="dcterms:W3CDTF">2013-10-17T10:25:25Z</dcterms:created>
  <dcterms:modified xsi:type="dcterms:W3CDTF">2013-10-17T11:20:38Z</dcterms:modified>
</cp:coreProperties>
</file>